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 Medium"/>
      <p:regular r:id="rId17"/>
    </p:embeddedFont>
    <p:embeddedFont>
      <p:font typeface="Barlow Medium"/>
      <p:regular r:id="rId18"/>
    </p:embeddedFont>
    <p:embeddedFont>
      <p:font typeface="Barlow Medium"/>
      <p:regular r:id="rId19"/>
    </p:embeddedFont>
    <p:embeddedFont>
      <p:font typeface="Barlow Medium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CloudEdu Services: Una Plataforma Cloud-Native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Diseño y despliegue de una aplicación web escalable y segura en AWS con Kubernetes.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993" y="555427"/>
            <a:ext cx="756904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CI/CD y DevSecOps con GitHub Actions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06993" y="1520428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 pipeline de CI/CD automatizado que integra la seguridad en cada fase.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993" y="2070854"/>
            <a:ext cx="6608207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8923" y="3080742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Test y Lint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08923" y="3482340"/>
            <a:ext cx="620434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Ejecución de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lint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format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pytest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y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coverage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 cada pull request.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70854"/>
            <a:ext cx="6608207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7130" y="3080742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Build y Scan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517130" y="3482340"/>
            <a:ext cx="6204347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Construcción y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push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 la imagen Docker 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ECR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con escaneo de seguridad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Trivy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" y="4330779"/>
            <a:ext cx="6608207" cy="8079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08923" y="534066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Deploy y Rollback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08923" y="5742265"/>
            <a:ext cx="6204347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Despliegue automático a EKS,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smoke tests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y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rollback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automático en caso de fallo.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330779"/>
            <a:ext cx="6608207" cy="80795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7130" y="534066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Seguridad Continuada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517130" y="5742265"/>
            <a:ext cx="6204347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Análisis de seguridad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shift-left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Trivy, Dockle, Kubesec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y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dependency-review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706993" y="6817876"/>
            <a:ext cx="13216414" cy="858322"/>
          </a:xfrm>
          <a:prstGeom prst="roundRect">
            <a:avLst>
              <a:gd name="adj" fmla="val 9884"/>
            </a:avLst>
          </a:prstGeom>
          <a:solidFill>
            <a:srgbClr val="480405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23" y="7137440"/>
            <a:ext cx="252413" cy="20193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63266" y="7070288"/>
            <a:ext cx="1235821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Enfatizar cómo GitHub Actions asegura la calidad y seguridad del código desde el inicio.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858" y="814864"/>
            <a:ext cx="4888587" cy="611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Índice del Proyecto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69858" y="1865828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9858" y="2209086"/>
            <a:ext cx="421695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5" name="Text 3"/>
          <p:cNvSpPr/>
          <p:nvPr/>
        </p:nvSpPr>
        <p:spPr>
          <a:xfrm>
            <a:off x="769858" y="2379940"/>
            <a:ext cx="259472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Introducción y Problema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9858" y="2817376"/>
            <a:ext cx="421695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Contexto del desafío actual en el desarrollo de aplicaciones.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6722" y="1865828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6722" y="2209086"/>
            <a:ext cx="421695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9" name="Text 7"/>
          <p:cNvSpPr/>
          <p:nvPr/>
        </p:nvSpPr>
        <p:spPr>
          <a:xfrm>
            <a:off x="5206722" y="2379940"/>
            <a:ext cx="420528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Solución Propuesta: CloudEdu Services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206722" y="2817376"/>
            <a:ext cx="421695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Visión general de nuestra plataforma cloud-native.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3586" y="1865828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3586" y="2209086"/>
            <a:ext cx="421695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3" name="Text 11"/>
          <p:cNvSpPr/>
          <p:nvPr/>
        </p:nvSpPr>
        <p:spPr>
          <a:xfrm>
            <a:off x="9643586" y="2379940"/>
            <a:ext cx="244423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Arquitectura General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643586" y="2817376"/>
            <a:ext cx="4216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Componentes clave y su interacción.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9858" y="3906083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9858" y="4249341"/>
            <a:ext cx="421695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7" name="Text 15"/>
          <p:cNvSpPr/>
          <p:nvPr/>
        </p:nvSpPr>
        <p:spPr>
          <a:xfrm>
            <a:off x="769858" y="4420195"/>
            <a:ext cx="336232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Aplicación Web (Flask) y Docker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69858" y="4857631"/>
            <a:ext cx="4216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Detalles del desarrollo y contenerización.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5206722" y="3906083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5206722" y="4249341"/>
            <a:ext cx="421695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21" name="Text 19"/>
          <p:cNvSpPr/>
          <p:nvPr/>
        </p:nvSpPr>
        <p:spPr>
          <a:xfrm>
            <a:off x="5206722" y="4420195"/>
            <a:ext cx="3734872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Infraestructura AWS con Terraform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5206722" y="4857631"/>
            <a:ext cx="421695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Automatización del provisionamiento de recursos.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643586" y="3906083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9643586" y="4249341"/>
            <a:ext cx="421695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25" name="Text 23"/>
          <p:cNvSpPr/>
          <p:nvPr/>
        </p:nvSpPr>
        <p:spPr>
          <a:xfrm>
            <a:off x="9643586" y="4420195"/>
            <a:ext cx="4216956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Kubernetes (EKS): Despliegue y Seguridad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9643586" y="5163145"/>
            <a:ext cx="4216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Gestión y orquestación de contenedores.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69858" y="5946338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07</a:t>
            </a:r>
            <a:endParaRPr lang="en-US" sz="1700" dirty="0"/>
          </a:p>
        </p:txBody>
      </p:sp>
      <p:sp>
        <p:nvSpPr>
          <p:cNvPr id="28" name="Shape 26"/>
          <p:cNvSpPr/>
          <p:nvPr/>
        </p:nvSpPr>
        <p:spPr>
          <a:xfrm>
            <a:off x="769858" y="6289596"/>
            <a:ext cx="421695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29" name="Text 27"/>
          <p:cNvSpPr/>
          <p:nvPr/>
        </p:nvSpPr>
        <p:spPr>
          <a:xfrm>
            <a:off x="769858" y="6460450"/>
            <a:ext cx="337554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Monitorización y Observabilidad</a:t>
            </a:r>
            <a:endParaRPr lang="en-US" sz="1900" dirty="0"/>
          </a:p>
        </p:txBody>
      </p:sp>
      <p:sp>
        <p:nvSpPr>
          <p:cNvPr id="30" name="Text 28"/>
          <p:cNvSpPr/>
          <p:nvPr/>
        </p:nvSpPr>
        <p:spPr>
          <a:xfrm>
            <a:off x="769858" y="6897886"/>
            <a:ext cx="4216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Garantizando la salud y el rendimiento.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5206722" y="5946338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08</a:t>
            </a:r>
            <a:endParaRPr lang="en-US" sz="1700" dirty="0"/>
          </a:p>
        </p:txBody>
      </p:sp>
      <p:sp>
        <p:nvSpPr>
          <p:cNvPr id="32" name="Shape 30"/>
          <p:cNvSpPr/>
          <p:nvPr/>
        </p:nvSpPr>
        <p:spPr>
          <a:xfrm>
            <a:off x="5206722" y="6289596"/>
            <a:ext cx="421695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33" name="Text 31"/>
          <p:cNvSpPr/>
          <p:nvPr/>
        </p:nvSpPr>
        <p:spPr>
          <a:xfrm>
            <a:off x="5206722" y="6460450"/>
            <a:ext cx="412099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CI/CD y DevSecOps con GitHub Actions</a:t>
            </a:r>
            <a:endParaRPr lang="en-US" sz="1900" dirty="0"/>
          </a:p>
        </p:txBody>
      </p:sp>
      <p:sp>
        <p:nvSpPr>
          <p:cNvPr id="34" name="Text 32"/>
          <p:cNvSpPr/>
          <p:nvPr/>
        </p:nvSpPr>
        <p:spPr>
          <a:xfrm>
            <a:off x="5206722" y="6897886"/>
            <a:ext cx="4216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Integración y entrega continua segura.</a:t>
            </a:r>
            <a:endParaRPr lang="en-US" sz="1700" dirty="0"/>
          </a:p>
        </p:txBody>
      </p:sp>
      <p:sp>
        <p:nvSpPr>
          <p:cNvPr id="35" name="Text 33"/>
          <p:cNvSpPr/>
          <p:nvPr/>
        </p:nvSpPr>
        <p:spPr>
          <a:xfrm>
            <a:off x="9643586" y="5946338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09</a:t>
            </a:r>
            <a:endParaRPr lang="en-US" sz="1700" dirty="0"/>
          </a:p>
        </p:txBody>
      </p:sp>
      <p:sp>
        <p:nvSpPr>
          <p:cNvPr id="36" name="Shape 34"/>
          <p:cNvSpPr/>
          <p:nvPr/>
        </p:nvSpPr>
        <p:spPr>
          <a:xfrm>
            <a:off x="9643586" y="6289596"/>
            <a:ext cx="421695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37" name="Text 35"/>
          <p:cNvSpPr/>
          <p:nvPr/>
        </p:nvSpPr>
        <p:spPr>
          <a:xfrm>
            <a:off x="9643586" y="6460450"/>
            <a:ext cx="334815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Conclusiones y Mejoras Futuras</a:t>
            </a:r>
            <a:endParaRPr lang="en-US" sz="1900" dirty="0"/>
          </a:p>
        </p:txBody>
      </p:sp>
      <p:sp>
        <p:nvSpPr>
          <p:cNvPr id="38" name="Text 36"/>
          <p:cNvSpPr/>
          <p:nvPr/>
        </p:nvSpPr>
        <p:spPr>
          <a:xfrm>
            <a:off x="9643586" y="6897886"/>
            <a:ext cx="4216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Balance del proyecto y próximos pasos.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614005"/>
            <a:ext cx="8103394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Introducción: El Desafío Cloud-Native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81526" y="1770221"/>
            <a:ext cx="7622381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desarrollo de software moderno exige agilidad, escalabilidad y resiliencia. Las aplicaciones deben ser capaces de adaptarse rápidamente a las demandas cambiantes del mercado y los usuarios.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1526" y="3043118"/>
            <a:ext cx="7622381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Nuestra solución, CloudEdu Services, aborda estas necesidades mediante una arquitectura cloud-native robusta y automatizada, utilizando las mejores prácticas de la industria para el ciclo de vida completo del software.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6358" y="1820466"/>
            <a:ext cx="4900017" cy="490001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81526" y="7222927"/>
            <a:ext cx="13067348" cy="948809"/>
          </a:xfrm>
          <a:prstGeom prst="roundRect">
            <a:avLst>
              <a:gd name="adj" fmla="val 9885"/>
            </a:avLst>
          </a:prstGeom>
          <a:solidFill>
            <a:srgbClr val="48040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68" y="7565588"/>
            <a:ext cx="279083" cy="2232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07093" y="7501890"/>
            <a:ext cx="1211853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Destacar la importancia de la agilidad y la escalabilidad en el desarrollo actual.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9237" y="439460"/>
            <a:ext cx="6159698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CloudEdu Services: La Solución Integral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559237" y="1122998"/>
            <a:ext cx="8025527" cy="1547217"/>
          </a:xfrm>
          <a:prstGeom prst="roundRect">
            <a:avLst>
              <a:gd name="adj" fmla="val 433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6638" y="1290399"/>
            <a:ext cx="479346" cy="479346"/>
          </a:xfrm>
          <a:prstGeom prst="roundRect">
            <a:avLst>
              <a:gd name="adj" fmla="val 19074083"/>
            </a:avLst>
          </a:prstGeom>
          <a:solidFill>
            <a:srgbClr val="F65F6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41" y="1422202"/>
            <a:ext cx="215622" cy="2156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6638" y="1929527"/>
            <a:ext cx="177557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Cloud-Native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26638" y="2247186"/>
            <a:ext cx="769072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Diseñado desde cero para aprovechar la elasticidad y los servicios gestionados de la nube.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559237" y="2829997"/>
            <a:ext cx="8025527" cy="1547217"/>
          </a:xfrm>
          <a:prstGeom prst="roundRect">
            <a:avLst>
              <a:gd name="adj" fmla="val 433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26638" y="2997398"/>
            <a:ext cx="479346" cy="479346"/>
          </a:xfrm>
          <a:prstGeom prst="roundRect">
            <a:avLst>
              <a:gd name="adj" fmla="val 19074083"/>
            </a:avLst>
          </a:prstGeom>
          <a:solidFill>
            <a:srgbClr val="F65F6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441" y="3129201"/>
            <a:ext cx="215622" cy="2156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6638" y="3636526"/>
            <a:ext cx="177557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Orquestación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726638" y="3954185"/>
            <a:ext cx="769072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Kubernetes (EKS) para la gestión eficiente y automática de contenedores.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559237" y="4536996"/>
            <a:ext cx="8025527" cy="1547217"/>
          </a:xfrm>
          <a:prstGeom prst="roundRect">
            <a:avLst>
              <a:gd name="adj" fmla="val 433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26638" y="4704398"/>
            <a:ext cx="479346" cy="479346"/>
          </a:xfrm>
          <a:prstGeom prst="roundRect">
            <a:avLst>
              <a:gd name="adj" fmla="val 19074083"/>
            </a:avLst>
          </a:prstGeom>
          <a:solidFill>
            <a:srgbClr val="F65F6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441" y="4836200"/>
            <a:ext cx="215622" cy="21562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6638" y="5343525"/>
            <a:ext cx="177557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Automatización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726638" y="5661184"/>
            <a:ext cx="769072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Infraestructura como código (Terraform) y CI/CD (GitHub Actions) para despliegues rápidos y fiables.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559237" y="6243995"/>
            <a:ext cx="8025527" cy="1547217"/>
          </a:xfrm>
          <a:prstGeom prst="roundRect">
            <a:avLst>
              <a:gd name="adj" fmla="val 433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26638" y="6411397"/>
            <a:ext cx="479346" cy="479346"/>
          </a:xfrm>
          <a:prstGeom prst="roundRect">
            <a:avLst>
              <a:gd name="adj" fmla="val 19074083"/>
            </a:avLst>
          </a:prstGeom>
          <a:solidFill>
            <a:srgbClr val="F65F62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441" y="6543199"/>
            <a:ext cx="215622" cy="21562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26638" y="7050524"/>
            <a:ext cx="177557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Seguridad Integrada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726638" y="7368183"/>
            <a:ext cx="769072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Prácticas DevSecOps y herramientas de escaneo en cada etapa del desarrollo.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857" y="445413"/>
            <a:ext cx="5171956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Arquitectura General del Sistema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66857" y="1219081"/>
            <a:ext cx="1349668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plataforma CloudEdu Services se basa en un conjunto de componentes desacoplados que interactúan para proporcionar una experiencia robusta y escalable.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857" y="1660327"/>
            <a:ext cx="13496687" cy="63381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86013" y="6426094"/>
            <a:ext cx="2632358" cy="32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VPC y Subredes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85717" y="6860433"/>
            <a:ext cx="3632654" cy="29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 privada pública y privada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204058" y="5392893"/>
            <a:ext cx="2632358" cy="32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NAT Gateway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0204058" y="5827232"/>
            <a:ext cx="3540522" cy="29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Salida segura a Internet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885807" y="4451825"/>
            <a:ext cx="2632358" cy="32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EKS NodeGroup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885511" y="4886164"/>
            <a:ext cx="3632654" cy="29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Clúster ejecutando la app Flask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0204058" y="3191584"/>
            <a:ext cx="2632358" cy="32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ECR e IAM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0204058" y="3625923"/>
            <a:ext cx="3540522" cy="592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Imágenes y permisos de despliegue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1886013" y="2329486"/>
            <a:ext cx="2632358" cy="32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CI/CD y Monitoring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885717" y="2763825"/>
            <a:ext cx="3632654" cy="592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GitHub Actions, Prometheus y Grafana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566857" y="8180665"/>
            <a:ext cx="13496687" cy="688181"/>
          </a:xfrm>
          <a:prstGeom prst="roundRect">
            <a:avLst>
              <a:gd name="adj" fmla="val 9886"/>
            </a:avLst>
          </a:prstGeom>
          <a:solidFill>
            <a:srgbClr val="480405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82" y="8431887"/>
            <a:ext cx="202406" cy="16192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093113" y="8383072"/>
            <a:ext cx="12808506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Explicar la interconexión de los servicios clave: desde la infraestructura base hasta la aplicación y la monitorización.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251" y="378143"/>
            <a:ext cx="6264950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Aplicación Web Flask y Contenerización Docker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81251" y="1103828"/>
            <a:ext cx="1833563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Aplicación Flask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81251" y="1470541"/>
            <a:ext cx="666619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 en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3.11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Flask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1251" y="1738670"/>
            <a:ext cx="666619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Rutas clave: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(web),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/health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/api/messages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(GET/POST) y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/api/info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1251" y="2006798"/>
            <a:ext cx="666619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Persistencia de mensajes en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messages.json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dentro de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/app/data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81251" y="2274927"/>
            <a:ext cx="666619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Front-end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+ JS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consumir las APIs.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81251" y="2543056"/>
            <a:ext cx="666619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Tests unitarios con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pytest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0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251" y="2917746"/>
            <a:ext cx="6666190" cy="666619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90579" y="1103828"/>
            <a:ext cx="1833563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Contenedores Docker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490579" y="1470541"/>
            <a:ext cx="666619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Imagen base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python:3.11-slim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optimización.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490579" y="1738670"/>
            <a:ext cx="666619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Usuario no root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appuser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mayor seguridad.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90579" y="2006798"/>
            <a:ext cx="666619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Healthcheck integrado para asegurar la disponibilidad.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490579" y="2274927"/>
            <a:ext cx="666619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Dependencias congeladas para reproducibilidad.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7490579" y="2543056"/>
            <a:ext cx="6666190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Comando de inicio: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CMD: python app.py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0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579" y="2917746"/>
            <a:ext cx="6666190" cy="6666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9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445" y="3074194"/>
            <a:ext cx="6845498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Infraestructura AWS con Terraform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05445" y="3936444"/>
            <a:ext cx="132195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Terraform orquesta la creación de la infraestructura subyacente en AWS, garantizando la reproducibilidad y la consistencia.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5445" y="4485561"/>
            <a:ext cx="6508909" cy="1494473"/>
          </a:xfrm>
          <a:prstGeom prst="roundRect">
            <a:avLst>
              <a:gd name="adj" fmla="val 7342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82585" y="4485561"/>
            <a:ext cx="91440" cy="1494473"/>
          </a:xfrm>
          <a:prstGeom prst="roundRect">
            <a:avLst>
              <a:gd name="adj" fmla="val 92593"/>
            </a:avLst>
          </a:prstGeom>
          <a:solidFill>
            <a:srgbClr val="F65F62"/>
          </a:solidFill>
          <a:ln/>
        </p:spPr>
      </p:sp>
      <p:sp>
        <p:nvSpPr>
          <p:cNvPr id="7" name="Text 4"/>
          <p:cNvSpPr/>
          <p:nvPr/>
        </p:nvSpPr>
        <p:spPr>
          <a:xfrm>
            <a:off x="998458" y="4709993"/>
            <a:ext cx="3661172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Red y Seguridad (VPC, Subredes, SGs)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98458" y="5110758"/>
            <a:ext cx="5991463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Configuración de red aislada, segmentación lógica y políticas de firewall.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5927" y="4485561"/>
            <a:ext cx="6509028" cy="1494473"/>
          </a:xfrm>
          <a:prstGeom prst="roundRect">
            <a:avLst>
              <a:gd name="adj" fmla="val 7342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3067" y="4485561"/>
            <a:ext cx="91440" cy="1494473"/>
          </a:xfrm>
          <a:prstGeom prst="roundRect">
            <a:avLst>
              <a:gd name="adj" fmla="val 92593"/>
            </a:avLst>
          </a:prstGeom>
          <a:solidFill>
            <a:srgbClr val="F65F62"/>
          </a:solidFill>
          <a:ln/>
        </p:spPr>
      </p:sp>
      <p:sp>
        <p:nvSpPr>
          <p:cNvPr id="11" name="Text 8"/>
          <p:cNvSpPr/>
          <p:nvPr/>
        </p:nvSpPr>
        <p:spPr>
          <a:xfrm>
            <a:off x="7708940" y="4709993"/>
            <a:ext cx="3007281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Kubernetes (EKS) y NodeGroup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08940" y="5110758"/>
            <a:ext cx="599158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Provisionamiento del clúster EKS y los nodos de trabajo asociados.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5445" y="6181606"/>
            <a:ext cx="6508909" cy="1494473"/>
          </a:xfrm>
          <a:prstGeom prst="roundRect">
            <a:avLst>
              <a:gd name="adj" fmla="val 7342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82585" y="6181606"/>
            <a:ext cx="91440" cy="1494473"/>
          </a:xfrm>
          <a:prstGeom prst="roundRect">
            <a:avLst>
              <a:gd name="adj" fmla="val 92593"/>
            </a:avLst>
          </a:prstGeom>
          <a:solidFill>
            <a:srgbClr val="F65F62"/>
          </a:solidFill>
          <a:ln/>
        </p:spPr>
      </p:sp>
      <p:sp>
        <p:nvSpPr>
          <p:cNvPr id="15" name="Text 12"/>
          <p:cNvSpPr/>
          <p:nvPr/>
        </p:nvSpPr>
        <p:spPr>
          <a:xfrm>
            <a:off x="998458" y="6406039"/>
            <a:ext cx="3459004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Gestión de Identidad y Acceso (IAM)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98458" y="6806803"/>
            <a:ext cx="5991463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Roles para developers, admins, CI/CD y usuarios específicos para GitHub Actions.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5927" y="6181606"/>
            <a:ext cx="6509028" cy="1494473"/>
          </a:xfrm>
          <a:prstGeom prst="roundRect">
            <a:avLst>
              <a:gd name="adj" fmla="val 7342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93067" y="6181606"/>
            <a:ext cx="91440" cy="1494473"/>
          </a:xfrm>
          <a:prstGeom prst="roundRect">
            <a:avLst>
              <a:gd name="adj" fmla="val 92593"/>
            </a:avLst>
          </a:prstGeom>
          <a:solidFill>
            <a:srgbClr val="F65F62"/>
          </a:solidFill>
          <a:ln/>
        </p:spPr>
      </p:sp>
      <p:sp>
        <p:nvSpPr>
          <p:cNvPr id="19" name="Text 16"/>
          <p:cNvSpPr/>
          <p:nvPr/>
        </p:nvSpPr>
        <p:spPr>
          <a:xfrm>
            <a:off x="7708940" y="6406039"/>
            <a:ext cx="3124557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Registro de Contenedores (ECR)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708940" y="6806803"/>
            <a:ext cx="599158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Repositorio privado y seguro para nuestras imágenes Docker.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65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3371255"/>
            <a:ext cx="10140434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Kubernetes (EKS): Despliegue Robusto y Seguro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66167" y="4526518"/>
            <a:ext cx="3641169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Configuración de Despliegue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66167" y="5110282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Namespace dedicado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CloudEdu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6167" y="5537121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Deployment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 3 réplicas,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probes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límites de recursos y ejecución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no-root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6167" y="6314242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PVC + StorageClass gp3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cifrado para persistencia.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6167" y="6741081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Service LoadBalancer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(AWS NLB) para exposición externa.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6167" y="7167920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HPA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(Horizontal Pod Autoscaler) por CPU/Memoria.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9877" y="4526518"/>
            <a:ext cx="2918936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Seguridad Avanzada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589877" y="5110282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NetworkPolicies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controlar el tráfico (ingress/egress).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89877" y="5537121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RBAC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(Control de Acceso Basado en Roles) para devs y admins.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9877" y="5963960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Quotas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y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LimitRange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evitar el consumo excesivo de recursos.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89877" y="6741081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PodDisruptionBudget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garantizar la disponibilidad mínima durante mantenimientos.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5" y="1028105"/>
            <a:ext cx="7408545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Monitorización y Observabilidad Completas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245" y="1791057"/>
            <a:ext cx="445889" cy="4458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245" y="2459831"/>
            <a:ext cx="2107406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Recolección de Métricas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24245" y="2814399"/>
            <a:ext cx="789551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Prometheus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configurado con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ServiceMonitor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scrapear el endpoint 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/metrics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245" y="3456384"/>
            <a:ext cx="445889" cy="4458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245" y="4125158"/>
            <a:ext cx="233314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Visualización y Dashboards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24245" y="4479727"/>
            <a:ext cx="789551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Grafana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 un dashboard dedicado mostrando estado, requests, CPU, RAM y reinicios de pods.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245" y="5121712"/>
            <a:ext cx="445889" cy="4458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245" y="5790486"/>
            <a:ext cx="1981676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Alertas Críticas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24245" y="6145054"/>
            <a:ext cx="789551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Configuradas para detectar: aplicación caída, CPU/memoria alta, pods reiniciando y PVC casi lleno.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624245" y="6630948"/>
            <a:ext cx="789551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monitorización proactiva es fundamental para asegurar la estabilidad y el rendimiento de CloudEdu Services.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2025-12-09T15:37:59Z</dcterms:created>
  <dcterms:modified xsi:type="dcterms:W3CDTF">2025-12-09T15:37:59Z</dcterms:modified>
</cp:coreProperties>
</file>